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.wikipedia.org/wiki/AVR_Studi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86274" y="-2004900"/>
            <a:ext cx="5152825" cy="91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0" y="1730738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IoT: проблемы и решения, </a:t>
            </a:r>
            <a:br>
              <a:rPr lang="ru" sz="4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4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мировые тренды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Барьеры при внедрение IoT-инноваций</a:t>
            </a:r>
          </a:p>
        </p:txBody>
      </p:sp>
      <p:sp>
        <p:nvSpPr>
          <p:cNvPr id="131" name="Shape 131"/>
          <p:cNvSpPr/>
          <p:nvPr/>
        </p:nvSpPr>
        <p:spPr>
          <a:xfrm>
            <a:off x="762000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 Производитель комплектующих</a:t>
            </a:r>
          </a:p>
        </p:txBody>
      </p:sp>
      <p:sp>
        <p:nvSpPr>
          <p:cNvPr id="132" name="Shape 132"/>
          <p:cNvSpPr/>
          <p:nvPr/>
        </p:nvSpPr>
        <p:spPr>
          <a:xfrm>
            <a:off x="2805000" y="1243075"/>
            <a:ext cx="1509600" cy="753600"/>
          </a:xfrm>
          <a:prstGeom prst="rect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Производитель устройств</a:t>
            </a:r>
          </a:p>
        </p:txBody>
      </p:sp>
      <p:sp>
        <p:nvSpPr>
          <p:cNvPr id="133" name="Shape 133"/>
          <p:cNvSpPr/>
          <p:nvPr/>
        </p:nvSpPr>
        <p:spPr>
          <a:xfrm>
            <a:off x="4829395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Интегратор/</a:t>
            </a:r>
            <a:br>
              <a:rPr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Дистрибьютор</a:t>
            </a:r>
          </a:p>
        </p:txBody>
      </p:sp>
      <p:sp>
        <p:nvSpPr>
          <p:cNvPr id="134" name="Shape 134"/>
          <p:cNvSpPr/>
          <p:nvPr/>
        </p:nvSpPr>
        <p:spPr>
          <a:xfrm>
            <a:off x="6872401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Конечный пользователь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2229300" y="1618668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36" name="Shape 136"/>
          <p:cNvCxnSpPr/>
          <p:nvPr/>
        </p:nvCxnSpPr>
        <p:spPr>
          <a:xfrm>
            <a:off x="4271875" y="1613825"/>
            <a:ext cx="573900" cy="72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37" name="Shape 137"/>
          <p:cNvCxnSpPr/>
          <p:nvPr/>
        </p:nvCxnSpPr>
        <p:spPr>
          <a:xfrm>
            <a:off x="6301271" y="1618668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138" name="Shape 138"/>
          <p:cNvSpPr txBox="1"/>
          <p:nvPr/>
        </p:nvSpPr>
        <p:spPr>
          <a:xfrm>
            <a:off x="2164995" y="2630025"/>
            <a:ext cx="5305800" cy="19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ru">
                <a:solidFill>
                  <a:schemeClr val="dk1"/>
                </a:solidFill>
              </a:rPr>
              <a:t>Новые технологии требуют освоения новых знаний и формирования новых навыков по их использованию</a:t>
            </a:r>
          </a:p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ru">
                <a:solidFill>
                  <a:schemeClr val="dk1"/>
                </a:solidFill>
              </a:rPr>
              <a:t>Человеческий фактор - знаниями и навыками использования новых технологий владеет человек, а не компания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523" y="3424204"/>
            <a:ext cx="401550" cy="4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2220" y="2686210"/>
            <a:ext cx="465924" cy="46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Барьеры при внедрение IoT-инноваций</a:t>
            </a:r>
          </a:p>
        </p:txBody>
      </p:sp>
      <p:sp>
        <p:nvSpPr>
          <p:cNvPr id="147" name="Shape 147"/>
          <p:cNvSpPr/>
          <p:nvPr/>
        </p:nvSpPr>
        <p:spPr>
          <a:xfrm>
            <a:off x="762000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Производитель комплектующих</a:t>
            </a:r>
          </a:p>
        </p:txBody>
      </p:sp>
      <p:sp>
        <p:nvSpPr>
          <p:cNvPr id="148" name="Shape 148"/>
          <p:cNvSpPr/>
          <p:nvPr/>
        </p:nvSpPr>
        <p:spPr>
          <a:xfrm>
            <a:off x="2805000" y="1243075"/>
            <a:ext cx="1509600" cy="753600"/>
          </a:xfrm>
          <a:prstGeom prst="rect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Производитель устройств</a:t>
            </a:r>
          </a:p>
        </p:txBody>
      </p:sp>
      <p:sp>
        <p:nvSpPr>
          <p:cNvPr id="149" name="Shape 149"/>
          <p:cNvSpPr/>
          <p:nvPr/>
        </p:nvSpPr>
        <p:spPr>
          <a:xfrm>
            <a:off x="4829395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Интегратор/</a:t>
            </a:r>
            <a:br>
              <a:rPr lang="ru" sz="12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Дистрибьютор</a:t>
            </a:r>
          </a:p>
        </p:txBody>
      </p:sp>
      <p:sp>
        <p:nvSpPr>
          <p:cNvPr id="150" name="Shape 150"/>
          <p:cNvSpPr/>
          <p:nvPr/>
        </p:nvSpPr>
        <p:spPr>
          <a:xfrm>
            <a:off x="6872401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Конечный пользователь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2229300" y="1618668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52" name="Shape 152"/>
          <p:cNvCxnSpPr/>
          <p:nvPr/>
        </p:nvCxnSpPr>
        <p:spPr>
          <a:xfrm>
            <a:off x="4269939" y="1618668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53" name="Shape 153"/>
          <p:cNvCxnSpPr/>
          <p:nvPr/>
        </p:nvCxnSpPr>
        <p:spPr>
          <a:xfrm>
            <a:off x="6301271" y="1618668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2165000" y="2630025"/>
            <a:ext cx="5705700" cy="19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ru">
                <a:solidFill>
                  <a:schemeClr val="dk1"/>
                </a:solidFill>
              </a:rPr>
              <a:t>Новые технологии требуют освоения новых знаний и формирования новых навыков по их использованию</a:t>
            </a:r>
          </a:p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ru">
                <a:solidFill>
                  <a:schemeClr val="dk1"/>
                </a:solidFill>
              </a:rPr>
              <a:t>Человеческий фактор - знаниями и навыками использования новых технологий владеет человек, а не компания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Ориентация на одного производителя и его коробочные решения, а значит отсутствие гибкости при работе с конечным клиентом</a:t>
            </a:r>
          </a:p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523" y="3424204"/>
            <a:ext cx="401550" cy="4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2220" y="2686210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9523" y="4097829"/>
            <a:ext cx="401550" cy="4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Барьеры при внедрение IoT-инноваций</a:t>
            </a:r>
          </a:p>
        </p:txBody>
      </p:sp>
      <p:sp>
        <p:nvSpPr>
          <p:cNvPr id="163" name="Shape 163"/>
          <p:cNvSpPr/>
          <p:nvPr/>
        </p:nvSpPr>
        <p:spPr>
          <a:xfrm>
            <a:off x="762000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Производитель комплектующих</a:t>
            </a:r>
          </a:p>
        </p:txBody>
      </p:sp>
      <p:sp>
        <p:nvSpPr>
          <p:cNvPr id="164" name="Shape 164"/>
          <p:cNvSpPr/>
          <p:nvPr/>
        </p:nvSpPr>
        <p:spPr>
          <a:xfrm>
            <a:off x="2805000" y="1243075"/>
            <a:ext cx="1509600" cy="753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Производитель устройств</a:t>
            </a:r>
          </a:p>
        </p:txBody>
      </p:sp>
      <p:sp>
        <p:nvSpPr>
          <p:cNvPr id="165" name="Shape 165"/>
          <p:cNvSpPr/>
          <p:nvPr/>
        </p:nvSpPr>
        <p:spPr>
          <a:xfrm>
            <a:off x="4829395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Интегратор/</a:t>
            </a:r>
            <a:br>
              <a:rPr lang="ru" sz="12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Дистрибьютор</a:t>
            </a:r>
          </a:p>
        </p:txBody>
      </p:sp>
      <p:sp>
        <p:nvSpPr>
          <p:cNvPr id="166" name="Shape 166"/>
          <p:cNvSpPr/>
          <p:nvPr/>
        </p:nvSpPr>
        <p:spPr>
          <a:xfrm>
            <a:off x="6872401" y="1243068"/>
            <a:ext cx="1509600" cy="753600"/>
          </a:xfrm>
          <a:prstGeom prst="rect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Конечный пользователь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2229300" y="1618668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>
            <a:off x="4269939" y="1618668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69" name="Shape 169"/>
          <p:cNvCxnSpPr/>
          <p:nvPr/>
        </p:nvCxnSpPr>
        <p:spPr>
          <a:xfrm>
            <a:off x="6301271" y="1618668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170" name="Shape 170"/>
          <p:cNvSpPr txBox="1"/>
          <p:nvPr/>
        </p:nvSpPr>
        <p:spPr>
          <a:xfrm>
            <a:off x="2165000" y="2630025"/>
            <a:ext cx="5705700" cy="19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Высокая цена и большие сроки за подготовку индивидуального решения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Ориентация на одного производителя и его коробочные решения, а значит отсутствие гибкости при работе с конечным клиентом</a:t>
            </a:r>
          </a:p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9523" y="3359908"/>
            <a:ext cx="401550" cy="4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525" y="2698721"/>
            <a:ext cx="465924" cy="46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345250" y="986775"/>
            <a:ext cx="4453500" cy="4004400"/>
          </a:xfrm>
          <a:prstGeom prst="rect">
            <a:avLst/>
          </a:prstGeom>
          <a:solidFill>
            <a:srgbClr val="7C42D9"/>
          </a:solidFill>
          <a:ln w="19050" cap="flat" cmpd="sng">
            <a:solidFill>
              <a:srgbClr val="7C42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664784" y="1433925"/>
            <a:ext cx="3814500" cy="3414900"/>
          </a:xfrm>
          <a:prstGeom prst="rect">
            <a:avLst/>
          </a:prstGeom>
          <a:solidFill>
            <a:srgbClr val="745BDD"/>
          </a:solidFill>
          <a:ln w="19050" cap="flat" cmpd="sng">
            <a:solidFill>
              <a:srgbClr val="745BD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984318" y="1875825"/>
            <a:ext cx="3175500" cy="2835900"/>
          </a:xfrm>
          <a:prstGeom prst="rect">
            <a:avLst/>
          </a:prstGeom>
          <a:solidFill>
            <a:srgbClr val="6A74E0"/>
          </a:solidFill>
          <a:ln w="19050" cap="flat" cmpd="sng">
            <a:solidFill>
              <a:srgbClr val="6A74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3303852" y="2319675"/>
            <a:ext cx="2536800" cy="2253000"/>
          </a:xfrm>
          <a:prstGeom prst="rect">
            <a:avLst/>
          </a:prstGeom>
          <a:solidFill>
            <a:srgbClr val="6487E3"/>
          </a:solidFill>
          <a:ln w="19050" cap="flat" cmpd="sng">
            <a:solidFill>
              <a:srgbClr val="6487E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623386" y="2763225"/>
            <a:ext cx="1897500" cy="1670700"/>
          </a:xfrm>
          <a:prstGeom prst="rect">
            <a:avLst/>
          </a:prstGeom>
          <a:solidFill>
            <a:srgbClr val="5B9EE6"/>
          </a:solidFill>
          <a:ln w="19050" cap="flat" cmpd="sng">
            <a:solidFill>
              <a:srgbClr val="5B9EE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942911" y="3213525"/>
            <a:ext cx="1258500" cy="1074900"/>
          </a:xfrm>
          <a:prstGeom prst="rect">
            <a:avLst/>
          </a:prstGeom>
          <a:solidFill>
            <a:srgbClr val="54B4EA"/>
          </a:solidFill>
          <a:ln w="19050" cap="flat" cmpd="sng">
            <a:solidFill>
              <a:srgbClr val="54B4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1442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Работа </a:t>
            </a:r>
            <a:r>
              <a:rPr lang="ru-RU" sz="2800" b="1" dirty="0" smtClean="0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на разных уровнях </a:t>
            </a:r>
            <a:r>
              <a:rPr lang="ru-RU" sz="2800" b="1" dirty="0" err="1" smtClean="0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IoT</a:t>
            </a:r>
            <a:endParaRPr lang="ru" sz="2800" b="1" dirty="0">
              <a:solidFill>
                <a:srgbClr val="1F222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2345250" y="962349"/>
            <a:ext cx="4453500" cy="4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Smart space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2345250" y="1407374"/>
            <a:ext cx="4453500" cy="4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Smart city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345250" y="1847284"/>
            <a:ext cx="4453500" cy="4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Smart house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345250" y="2293789"/>
            <a:ext cx="4453500" cy="4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Smart room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345250" y="2763235"/>
            <a:ext cx="4453500" cy="4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IoT-device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345250" y="3183635"/>
            <a:ext cx="4453500" cy="11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PIN </a:t>
            </a:r>
            <a:b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micro-</a:t>
            </a:r>
            <a:b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controller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1249" y="3637244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1261" y="2507657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1249" y="1368294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7701" y="3637240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7714" y="2507638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701" y="1368303"/>
            <a:ext cx="465924" cy="4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776776" y="4056569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Web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776763" y="2909115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Desktop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776763" y="1817581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Mobile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7510315" y="4056569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AI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7510303" y="2909115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BI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510303" y="1817581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Cloud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267252" y="1387779"/>
            <a:ext cx="6292500" cy="28977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B7B7B7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0" y="3728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Кроссплатформенное взаимодействие</a:t>
            </a:r>
          </a:p>
        </p:txBody>
      </p:sp>
      <p:sp>
        <p:nvSpPr>
          <p:cNvPr id="210" name="Shape 210"/>
          <p:cNvSpPr/>
          <p:nvPr/>
        </p:nvSpPr>
        <p:spPr>
          <a:xfrm>
            <a:off x="2089975" y="2021130"/>
            <a:ext cx="15096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5056375" y="2021130"/>
            <a:ext cx="14649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228" y="2416199"/>
            <a:ext cx="1039100" cy="70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5667" y="2483081"/>
            <a:ext cx="1251016" cy="707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2089975" y="3606925"/>
            <a:ext cx="1509600" cy="3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Arduino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056375" y="3606925"/>
            <a:ext cx="1509600" cy="3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Raspberry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218" y="2279791"/>
            <a:ext cx="843500" cy="8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1267252" y="1387779"/>
            <a:ext cx="6292500" cy="28977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B7B7B7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Удаленная перепрошивка устройств</a:t>
            </a:r>
          </a:p>
        </p:txBody>
      </p:sp>
      <p:sp>
        <p:nvSpPr>
          <p:cNvPr id="224" name="Shape 224"/>
          <p:cNvSpPr/>
          <p:nvPr/>
        </p:nvSpPr>
        <p:spPr>
          <a:xfrm>
            <a:off x="2089975" y="2021130"/>
            <a:ext cx="15096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Устройство</a:t>
            </a:r>
          </a:p>
        </p:txBody>
      </p:sp>
      <p:sp>
        <p:nvSpPr>
          <p:cNvPr id="225" name="Shape 225"/>
          <p:cNvSpPr/>
          <p:nvPr/>
        </p:nvSpPr>
        <p:spPr>
          <a:xfrm>
            <a:off x="5056375" y="2021130"/>
            <a:ext cx="14649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Удаленный разработчик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3823975" y="2870260"/>
            <a:ext cx="1008000" cy="12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triangle" w="lg" len="lg"/>
            <a:tailEnd type="oval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3823975" y="3369531"/>
            <a:ext cx="1008000" cy="12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triangle" w="lg" len="lg"/>
            <a:tailEnd type="oval" w="lg" len="lg"/>
          </a:ln>
        </p:spPr>
      </p:cxnSp>
      <p:cxnSp>
        <p:nvCxnSpPr>
          <p:cNvPr id="228" name="Shape 228"/>
          <p:cNvCxnSpPr/>
          <p:nvPr/>
        </p:nvCxnSpPr>
        <p:spPr>
          <a:xfrm>
            <a:off x="3823975" y="2355200"/>
            <a:ext cx="1008000" cy="12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triangle" w="lg" len="lg"/>
            <a:tailEnd type="oval" w="lg" len="lg"/>
          </a:ln>
        </p:spPr>
      </p:cxnSp>
      <p:sp>
        <p:nvSpPr>
          <p:cNvPr id="229" name="Shape 229"/>
          <p:cNvSpPr txBox="1"/>
          <p:nvPr/>
        </p:nvSpPr>
        <p:spPr>
          <a:xfrm>
            <a:off x="3948325" y="1977494"/>
            <a:ext cx="791700" cy="3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000">
                <a:solidFill>
                  <a:srgbClr val="366EDB"/>
                </a:solidFill>
              </a:rPr>
              <a:t>Задача #1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948325" y="2477230"/>
            <a:ext cx="791700" cy="3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000">
                <a:solidFill>
                  <a:srgbClr val="366EDB"/>
                </a:solidFill>
              </a:rPr>
              <a:t>Задача #2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948325" y="2983556"/>
            <a:ext cx="791700" cy="3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000">
                <a:solidFill>
                  <a:srgbClr val="366EDB"/>
                </a:solidFill>
              </a:rPr>
              <a:t>Задача #3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3312875" y="1026975"/>
            <a:ext cx="1587600" cy="594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Модульность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 dirty="0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“Модульность” vs “Целостность”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946100" y="1809360"/>
            <a:ext cx="2198400" cy="228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spcAft>
                <a:spcPts val="4000"/>
              </a:spcAft>
              <a:buNone/>
            </a:pPr>
            <a:r>
              <a:rPr lang="ru"/>
              <a:t>Универсальность</a:t>
            </a:r>
          </a:p>
          <a:p>
            <a:pPr lvl="0" algn="r">
              <a:spcBef>
                <a:spcPts val="0"/>
              </a:spcBef>
              <a:spcAft>
                <a:spcPts val="4000"/>
              </a:spcAft>
              <a:buNone/>
            </a:pPr>
            <a:r>
              <a:rPr lang="ru"/>
              <a:t>Адаптивность</a:t>
            </a:r>
          </a:p>
          <a:p>
            <a:pPr lvl="0" algn="r" rtl="0">
              <a:spcBef>
                <a:spcPts val="0"/>
              </a:spcBef>
              <a:spcAft>
                <a:spcPts val="4000"/>
              </a:spcAft>
              <a:buNone/>
            </a:pPr>
            <a:r>
              <a:rPr lang="ru"/>
              <a:t>Оптимальность</a:t>
            </a:r>
          </a:p>
          <a:p>
            <a:pPr lvl="0" algn="r" rtl="0">
              <a:spcBef>
                <a:spcPts val="0"/>
              </a:spcBef>
              <a:spcAft>
                <a:spcPts val="400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Порог вхождения 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эксперта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3700" y="3228177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3700" y="2493348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3700" y="1757447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3700" y="4021612"/>
            <a:ext cx="465924" cy="4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5068850" y="1026974"/>
            <a:ext cx="1587600" cy="594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uk-UA" dirty="0" err="1" smtClean="0">
                <a:solidFill>
                  <a:schemeClr val="dk1"/>
                </a:solidFill>
              </a:rPr>
              <a:t>Целостность</a:t>
            </a:r>
            <a:endParaRPr lang="ru" dirty="0">
              <a:solidFill>
                <a:schemeClr val="dk1"/>
              </a:solidFill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9675" y="2493348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9675" y="1757447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9675" y="3210522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9688" y="4021617"/>
            <a:ext cx="465924" cy="465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/>
          <p:nvPr/>
        </p:nvCxnSpPr>
        <p:spPr>
          <a:xfrm>
            <a:off x="1583514" y="1620980"/>
            <a:ext cx="5074499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0" name="Shape 250"/>
          <p:cNvCxnSpPr/>
          <p:nvPr/>
        </p:nvCxnSpPr>
        <p:spPr>
          <a:xfrm>
            <a:off x="1574884" y="2382980"/>
            <a:ext cx="5074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1" name="Shape 251"/>
          <p:cNvCxnSpPr/>
          <p:nvPr/>
        </p:nvCxnSpPr>
        <p:spPr>
          <a:xfrm>
            <a:off x="1566254" y="3101830"/>
            <a:ext cx="5074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1574884" y="3837939"/>
            <a:ext cx="5074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0" y="3728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Особенности взаимодействия между </a:t>
            </a:r>
            <a:b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“Бизнесом” и “Разработчиком” в IoT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028050" y="1878450"/>
            <a:ext cx="3825600" cy="138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3000"/>
              </a:spcAft>
              <a:buClr>
                <a:srgbClr val="745BDD"/>
              </a:buClr>
              <a:buSzPct val="100000"/>
              <a:buChar char="●"/>
            </a:pPr>
            <a:r>
              <a:rPr lang="ru" sz="1800" dirty="0"/>
              <a:t>Новизна</a:t>
            </a:r>
          </a:p>
          <a:p>
            <a:pPr marL="457200" lvl="0" indent="-342900">
              <a:spcBef>
                <a:spcPts val="0"/>
              </a:spcBef>
              <a:spcAft>
                <a:spcPts val="3000"/>
              </a:spcAft>
              <a:buClr>
                <a:srgbClr val="745BDD"/>
              </a:buClr>
              <a:buSzPct val="100000"/>
              <a:buChar char="●"/>
            </a:pPr>
            <a:r>
              <a:rPr lang="ru" sz="1800" dirty="0"/>
              <a:t>Порог вхождения</a:t>
            </a:r>
          </a:p>
          <a:p>
            <a:pPr marL="457200" lvl="0" indent="-342900" rtl="0">
              <a:spcBef>
                <a:spcPts val="0"/>
              </a:spcBef>
              <a:spcAft>
                <a:spcPts val="3000"/>
              </a:spcAft>
              <a:buClr>
                <a:srgbClr val="745BDD"/>
              </a:buClr>
              <a:buSzPct val="100000"/>
              <a:buChar char="●"/>
            </a:pPr>
            <a:r>
              <a:rPr lang="ru" sz="1800" dirty="0"/>
              <a:t>Сложность технологий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Инструментарий IoT-разработчика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874874" y="1406975"/>
            <a:ext cx="3840265" cy="13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Arial"/>
              <a:buNone/>
            </a:pPr>
            <a:r>
              <a:rPr lang="ru" sz="1800" dirty="0"/>
              <a:t>Как правило используют IDE:</a:t>
            </a:r>
          </a:p>
          <a:p>
            <a:pPr marL="457200" lvl="0" indent="-228600">
              <a:spcBef>
                <a:spcPts val="0"/>
              </a:spcBef>
              <a:spcAft>
                <a:spcPts val="2000"/>
              </a:spcAft>
              <a:buClr>
                <a:srgbClr val="745BDD"/>
              </a:buClr>
              <a:buChar char="●"/>
            </a:pPr>
            <a:r>
              <a:rPr lang="ru" sz="1800" dirty="0" smtClean="0"/>
              <a:t>Keil STM 32</a:t>
            </a:r>
          </a:p>
          <a:p>
            <a:pPr marL="457200" lvl="0" indent="-228600">
              <a:spcBef>
                <a:spcPts val="0"/>
              </a:spcBef>
              <a:spcAft>
                <a:spcPts val="2000"/>
              </a:spcAft>
              <a:buClr>
                <a:srgbClr val="745BDD"/>
              </a:buClr>
              <a:buChar char="●"/>
            </a:pPr>
            <a:r>
              <a:rPr lang="ru" sz="1800" dirty="0" smtClean="0"/>
              <a:t>AVR Studio</a:t>
            </a:r>
            <a:endParaRPr lang="ru" sz="1800" dirty="0" smtClean="0">
              <a:hlinkClick r:id="rId4"/>
            </a:endParaRPr>
          </a:p>
          <a:p>
            <a:pPr marL="457200" lvl="0" indent="-228600">
              <a:spcBef>
                <a:spcPts val="0"/>
              </a:spcBef>
              <a:spcAft>
                <a:spcPts val="2000"/>
              </a:spcAft>
              <a:buClr>
                <a:srgbClr val="745BDD"/>
              </a:buClr>
              <a:buChar char="●"/>
            </a:pPr>
            <a:r>
              <a:rPr lang="en-US" sz="1800" dirty="0" smtClean="0"/>
              <a:t>E</a:t>
            </a:r>
            <a:r>
              <a:rPr lang="ru" sz="1800" dirty="0" smtClean="0"/>
              <a:t>clipse</a:t>
            </a:r>
            <a:endParaRPr lang="ru" sz="1800" dirty="0"/>
          </a:p>
          <a:p>
            <a:pPr lvl="0" rtl="0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Пример IDE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912" y="842568"/>
            <a:ext cx="7646176" cy="43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5695009" y="3741261"/>
            <a:ext cx="3393000" cy="8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800" b="1">
                <a:latin typeface="Trebuchet MS"/>
                <a:ea typeface="Trebuchet MS"/>
                <a:cs typeface="Trebuchet MS"/>
                <a:sym typeface="Trebuchet MS"/>
              </a:rPr>
              <a:t>Yevhen Lokhmatov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CEO </a:t>
            </a:r>
            <a:r>
              <a:rPr lang="ru" sz="1200">
                <a:solidFill>
                  <a:srgbClr val="666666"/>
                </a:solidFill>
              </a:rPr>
              <a:t>&amp;</a:t>
            </a:r>
            <a:r>
              <a:rPr lang="ru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Co-founder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624" y="2036875"/>
            <a:ext cx="3674374" cy="7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5695000" y="2036875"/>
            <a:ext cx="3168600" cy="7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Designer of smart things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592" y="1722425"/>
            <a:ext cx="4538552" cy="13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227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Конструктор умных вещей </a:t>
            </a:r>
            <a:r>
              <a:rPr lang="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Fra</a:t>
            </a:r>
            <a:r>
              <a:rPr lang="uk-UA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</a:t>
            </a:r>
            <a:r>
              <a:rPr lang="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tal</a:t>
            </a:r>
            <a:endParaRPr lang="ru" sz="2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87" y="897799"/>
            <a:ext cx="8734024" cy="424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035800" y="1302525"/>
            <a:ext cx="3660300" cy="16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366EDB"/>
              </a:buClr>
              <a:buChar char="●"/>
            </a:pPr>
            <a:r>
              <a:rPr lang="ru">
                <a:solidFill>
                  <a:schemeClr val="dk1"/>
                </a:solidFill>
              </a:rPr>
              <a:t>Агросектор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366EDB"/>
              </a:buClr>
              <a:buChar char="●"/>
            </a:pPr>
            <a:r>
              <a:rPr lang="ru">
                <a:solidFill>
                  <a:schemeClr val="dk1"/>
                </a:solidFill>
              </a:rPr>
              <a:t>Химическая промышленность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366EDB"/>
              </a:buClr>
              <a:buChar char="●"/>
            </a:pPr>
            <a:r>
              <a:rPr lang="ru">
                <a:solidFill>
                  <a:schemeClr val="dk1"/>
                </a:solidFill>
              </a:rPr>
              <a:t>Энергоэффективность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366EDB"/>
              </a:buClr>
              <a:buChar char="●"/>
            </a:pPr>
            <a:r>
              <a:rPr lang="ru">
                <a:solidFill>
                  <a:schemeClr val="dk1"/>
                </a:solidFill>
              </a:rPr>
              <a:t>Логистика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648209" y="1302525"/>
            <a:ext cx="4008300" cy="17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366EDB"/>
              </a:buClr>
              <a:buChar char="●"/>
            </a:pPr>
            <a:r>
              <a:rPr lang="ru">
                <a:solidFill>
                  <a:schemeClr val="dk1"/>
                </a:solidFill>
              </a:rPr>
              <a:t>Склады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366EDB"/>
              </a:buClr>
              <a:buChar char="●"/>
            </a:pPr>
            <a:r>
              <a:rPr lang="ru">
                <a:solidFill>
                  <a:schemeClr val="dk1"/>
                </a:solidFill>
              </a:rPr>
              <a:t>Умные дома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366EDB"/>
              </a:buClr>
              <a:buChar char="●"/>
            </a:pPr>
            <a:r>
              <a:rPr lang="ru">
                <a:solidFill>
                  <a:schemeClr val="dk1"/>
                </a:solidFill>
              </a:rPr>
              <a:t>Бизнес- и развлекательные центры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366EDB"/>
              </a:buClr>
              <a:buChar char="●"/>
            </a:pPr>
            <a:r>
              <a:rPr lang="ru">
                <a:solidFill>
                  <a:schemeClr val="dk1"/>
                </a:solidFill>
              </a:rPr>
              <a:t>Умные города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Fractal драйвер IoT-инноваций</a:t>
            </a:r>
          </a:p>
        </p:txBody>
      </p:sp>
      <p:sp>
        <p:nvSpPr>
          <p:cNvPr id="287" name="Shape 287"/>
          <p:cNvSpPr/>
          <p:nvPr/>
        </p:nvSpPr>
        <p:spPr>
          <a:xfrm>
            <a:off x="4649200" y="3631625"/>
            <a:ext cx="1608600" cy="5199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Прототипирование</a:t>
            </a:r>
          </a:p>
        </p:txBody>
      </p:sp>
      <p:sp>
        <p:nvSpPr>
          <p:cNvPr id="288" name="Shape 288"/>
          <p:cNvSpPr/>
          <p:nvPr/>
        </p:nvSpPr>
        <p:spPr>
          <a:xfrm>
            <a:off x="2887200" y="3622994"/>
            <a:ext cx="1608600" cy="5199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Эксперименты</a:t>
            </a:r>
          </a:p>
        </p:txBody>
      </p:sp>
      <p:sp>
        <p:nvSpPr>
          <p:cNvPr id="289" name="Shape 289"/>
          <p:cNvSpPr/>
          <p:nvPr/>
        </p:nvSpPr>
        <p:spPr>
          <a:xfrm>
            <a:off x="1125200" y="3631625"/>
            <a:ext cx="1608600" cy="5199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Эксперименты</a:t>
            </a:r>
          </a:p>
        </p:txBody>
      </p:sp>
      <p:sp>
        <p:nvSpPr>
          <p:cNvPr id="290" name="Shape 290"/>
          <p:cNvSpPr/>
          <p:nvPr/>
        </p:nvSpPr>
        <p:spPr>
          <a:xfrm>
            <a:off x="6410200" y="3631625"/>
            <a:ext cx="1608600" cy="5199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</a:t>
            </a:r>
            <a:r>
              <a:rPr lang="ru-RU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е</a:t>
            </a:r>
            <a:r>
              <a:rPr lang="ru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йкеры</a:t>
            </a:r>
            <a:endParaRPr lang="ru"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000" y="1225885"/>
            <a:ext cx="3813323" cy="2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4179880" y="4017959"/>
            <a:ext cx="4909499" cy="2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Revenues from the sale of solutions for the Internet of things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IoT - рынок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915734" y="1199789"/>
            <a:ext cx="1803600" cy="6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трлн. дол.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Размер рынка </a:t>
            </a: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в 2020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090125" y="1132439"/>
            <a:ext cx="7854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 sz="6000" b="1">
                <a:solidFill>
                  <a:srgbClr val="366EDB"/>
                </a:solidFill>
              </a:rPr>
              <a:t>4</a:t>
            </a:r>
            <a:r>
              <a:rPr lang="ru" sz="60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915734" y="2265439"/>
            <a:ext cx="1803600" cy="6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млрд.</a:t>
            </a: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IoT- устройств</a:t>
            </a: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в 2020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796725" y="2198089"/>
            <a:ext cx="10788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 sz="6000" b="1">
                <a:solidFill>
                  <a:srgbClr val="366EDB"/>
                </a:solidFill>
              </a:rPr>
              <a:t>35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915727" y="3348600"/>
            <a:ext cx="1760700" cy="6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Доля</a:t>
            </a: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производителей</a:t>
            </a:r>
            <a:br>
              <a:rPr lang="ru" sz="1200">
                <a:solidFill>
                  <a:schemeClr val="dk1"/>
                </a:solidFill>
              </a:rPr>
            </a:br>
            <a:r>
              <a:rPr lang="ru" sz="1200">
                <a:solidFill>
                  <a:schemeClr val="dk1"/>
                </a:solidFill>
              </a:rPr>
              <a:t>IoT- устройств 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72325" y="3281239"/>
            <a:ext cx="13032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sz="6000">
              <a:solidFill>
                <a:schemeClr val="dk1"/>
              </a:solidFill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521475" y="3281250"/>
            <a:ext cx="13539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 b="1">
                <a:solidFill>
                  <a:srgbClr val="366EDB"/>
                </a:solidFill>
              </a:rPr>
              <a:t>до </a:t>
            </a:r>
            <a:r>
              <a:rPr lang="ru" sz="1000" b="1">
                <a:solidFill>
                  <a:srgbClr val="366EDB"/>
                </a:solidFill>
              </a:rPr>
              <a:t> </a:t>
            </a:r>
            <a:r>
              <a:rPr lang="ru" sz="6000" b="1">
                <a:solidFill>
                  <a:srgbClr val="366EDB"/>
                </a:solidFill>
              </a:rPr>
              <a:t>8</a:t>
            </a:r>
            <a:r>
              <a:rPr lang="ru" sz="2400" b="1">
                <a:solidFill>
                  <a:srgbClr val="366EDB"/>
                </a:solidFill>
              </a:rPr>
              <a:t>%</a:t>
            </a:r>
            <a:r>
              <a:rPr lang="ru" sz="60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4856809" y="1810371"/>
            <a:ext cx="3393000" cy="8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800" b="1"/>
              <a:t>Евгений Лохматов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666666"/>
                </a:solidFill>
              </a:rPr>
              <a:t>CEO &amp; Co-founder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861152" y="2904314"/>
            <a:ext cx="3114300" cy="9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200">
                <a:solidFill>
                  <a:srgbClr val="54B4EA"/>
                </a:solidFill>
                <a:latin typeface="Trebuchet MS"/>
                <a:ea typeface="Trebuchet MS"/>
                <a:cs typeface="Trebuchet MS"/>
                <a:sym typeface="Trebuchet MS"/>
              </a:rPr>
              <a:t>Yevhen.Lokhmatov@gmail.com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rgbClr val="54B4EA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Facebook.com/Yevhen.Lokhmatov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200">
                <a:solidFill>
                  <a:srgbClr val="54B4EA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Facebook.com/CyberBionics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200">
                <a:solidFill>
                  <a:srgbClr val="54B4EA"/>
                </a:solidFill>
                <a:latin typeface="Trebuchet MS"/>
                <a:ea typeface="Trebuchet MS"/>
                <a:cs typeface="Trebuchet MS"/>
                <a:sym typeface="Trebuchet MS"/>
              </a:rPr>
              <a:t>CyberBionics.net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1387850" y="1806130"/>
            <a:ext cx="3279300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7F3AD8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за внимание!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3084399" y="3517600"/>
            <a:ext cx="3208649" cy="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Понятия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328982" y="2195425"/>
            <a:ext cx="3141000" cy="12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ru" sz="1200" dirty="0">
                <a:solidFill>
                  <a:srgbClr val="252525"/>
                </a:solidFill>
                <a:highlight>
                  <a:srgbClr val="FFFFFF"/>
                </a:highlight>
              </a:rPr>
              <a:t>исключают из части действий и операций необходимость участия человека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328976" y="1515325"/>
            <a:ext cx="2385300" cy="6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66EDB"/>
                </a:solidFill>
                <a:latin typeface="Trebuchet MS"/>
                <a:ea typeface="Trebuchet MS"/>
                <a:cs typeface="Trebuchet MS"/>
                <a:sym typeface="Trebuchet MS"/>
              </a:rPr>
              <a:t>Smart Things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236496" y="2195425"/>
            <a:ext cx="3141000" cy="12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устройства, датчики, облачные технологии, данные и т.д.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236490" y="1515325"/>
            <a:ext cx="2385300" cy="6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66EDB"/>
                </a:solidFill>
                <a:latin typeface="Trebuchet MS"/>
                <a:ea typeface="Trebuchet MS"/>
                <a:cs typeface="Trebuchet MS"/>
                <a:sym typeface="Trebuchet MS"/>
              </a:rPr>
              <a:t>IoT</a:t>
            </a:r>
          </a:p>
        </p:txBody>
      </p:sp>
      <p:sp>
        <p:nvSpPr>
          <p:cNvPr id="74" name="Shape 74"/>
          <p:cNvSpPr/>
          <p:nvPr/>
        </p:nvSpPr>
        <p:spPr>
          <a:xfrm>
            <a:off x="4547560" y="1346275"/>
            <a:ext cx="48900" cy="3797100"/>
          </a:xfrm>
          <a:prstGeom prst="roundRect">
            <a:avLst>
              <a:gd name="adj" fmla="val 16667"/>
            </a:avLst>
          </a:prstGeom>
          <a:solidFill>
            <a:srgbClr val="7F3A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628"/>
            <a:ext cx="9143998" cy="597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0" y="3728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Smart Things 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0" y="18206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Популярные микроконтроллеры: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достоинства и недостатки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407375" y="0"/>
            <a:ext cx="4736700" cy="5143500"/>
          </a:xfrm>
          <a:prstGeom prst="rect">
            <a:avLst/>
          </a:prstGeom>
          <a:solidFill>
            <a:srgbClr val="6A74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00" y="711800"/>
            <a:ext cx="3816724" cy="38167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817375" y="152400"/>
            <a:ext cx="3995700" cy="39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" b="1" dirty="0">
                <a:solidFill>
                  <a:srgbClr val="FFFFFF"/>
                </a:solidFill>
              </a:rPr>
              <a:t>Преимущества: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распространено более 8 млн. шт.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относительно просто программируется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много плат расширений и ПО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относительно низкая стоимость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" b="1" dirty="0">
                <a:solidFill>
                  <a:srgbClr val="FFFFFF"/>
                </a:solidFill>
              </a:rPr>
              <a:t>Недостатки: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простота для программиста (универсальные команды) приводит к повышенному использованию ресурсов.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Не является конечным устройством, “обвязка” и корпусирование существенно увеличивает стоимость конечного устройства и его размеры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Отсутствие штатной защиты повышает вероятность выхода из строя на ранних этапах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не является RTOS 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0" y="220475"/>
            <a:ext cx="44073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Arduino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4407375" y="0"/>
            <a:ext cx="4736700" cy="5143500"/>
          </a:xfrm>
          <a:prstGeom prst="rect">
            <a:avLst/>
          </a:prstGeom>
          <a:solidFill>
            <a:srgbClr val="6A74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4817375" y="152400"/>
            <a:ext cx="3995700" cy="39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" b="1" dirty="0">
                <a:solidFill>
                  <a:srgbClr val="FFFFFF"/>
                </a:solidFill>
              </a:rPr>
              <a:t>Преимущества: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распространено более 8 млн. шт.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просто программируется Linux-разработчиком 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много плат расширений и ПО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относительно низкая стоимость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Полноценная операционная система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" b="1" dirty="0">
                <a:solidFill>
                  <a:srgbClr val="FFFFFF"/>
                </a:solidFill>
              </a:rPr>
              <a:t>Недостатки: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программируется Linux-разработчиком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Не является конечным устройством, “обвязка” и корпусирование существенно увеличивает стоимость конечного устройства и его размеры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Отсутствие штатной защиты повышает вероятность выхода из строя на ранних этапах </a:t>
            </a:r>
          </a:p>
          <a:p>
            <a:pPr marL="457200" lvl="0" indent="-2921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не является RTOS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0" y="220475"/>
            <a:ext cx="44073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Raspberry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50" y="1275485"/>
            <a:ext cx="3995698" cy="2497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407375" y="0"/>
            <a:ext cx="4736700" cy="5143500"/>
          </a:xfrm>
          <a:prstGeom prst="rect">
            <a:avLst/>
          </a:prstGeom>
          <a:solidFill>
            <a:srgbClr val="6A74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817375" y="152400"/>
            <a:ext cx="3995700" cy="39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b="1" dirty="0">
                <a:solidFill>
                  <a:srgbClr val="FFFFFF"/>
                </a:solidFill>
              </a:rPr>
              <a:t>Преимущества:</a:t>
            </a:r>
          </a:p>
          <a:p>
            <a:pPr marL="457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RTOS</a:t>
            </a:r>
          </a:p>
          <a:p>
            <a:pPr marL="457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Законченное устройство (защита, корпус, питание, батарейка)</a:t>
            </a:r>
          </a:p>
          <a:p>
            <a:pPr marL="457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оптимизирован под программирование с графического конструктора Fractal</a:t>
            </a:r>
          </a:p>
          <a:p>
            <a:pPr marL="457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возможно параллельное подключение до 32 устройств 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b="1" dirty="0">
                <a:solidFill>
                  <a:srgbClr val="FFFFFF"/>
                </a:solidFill>
              </a:rPr>
              <a:t>Недостатки:</a:t>
            </a:r>
          </a:p>
          <a:p>
            <a:pPr marL="457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ru" sz="1000" dirty="0">
                <a:solidFill>
                  <a:srgbClr val="FFFFFF"/>
                </a:solidFill>
              </a:rPr>
              <a:t>мелкосерийное производство (на текущий момент)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0" y="220475"/>
            <a:ext cx="4407300" cy="97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Универсальный  контроллер “Нейрон”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75" y="1604821"/>
            <a:ext cx="3890826" cy="20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762000" y="1816950"/>
            <a:ext cx="15096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 Производитель комплектующих</a:t>
            </a:r>
          </a:p>
        </p:txBody>
      </p:sp>
      <p:sp>
        <p:nvSpPr>
          <p:cNvPr id="118" name="Shape 118"/>
          <p:cNvSpPr/>
          <p:nvPr/>
        </p:nvSpPr>
        <p:spPr>
          <a:xfrm>
            <a:off x="2805000" y="1816950"/>
            <a:ext cx="14649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Производитель устройств</a:t>
            </a:r>
          </a:p>
        </p:txBody>
      </p:sp>
      <p:sp>
        <p:nvSpPr>
          <p:cNvPr id="119" name="Shape 119"/>
          <p:cNvSpPr/>
          <p:nvPr/>
        </p:nvSpPr>
        <p:spPr>
          <a:xfrm>
            <a:off x="4829400" y="1816950"/>
            <a:ext cx="15096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Интегратор/</a:t>
            </a:r>
            <a:br>
              <a:rPr lang="ru" sz="12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Дистрибьютор</a:t>
            </a:r>
          </a:p>
        </p:txBody>
      </p:sp>
      <p:sp>
        <p:nvSpPr>
          <p:cNvPr id="120" name="Shape 120"/>
          <p:cNvSpPr/>
          <p:nvPr/>
        </p:nvSpPr>
        <p:spPr>
          <a:xfrm>
            <a:off x="6872408" y="1816950"/>
            <a:ext cx="15096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Конечный пользователь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2229300" y="2569350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22" name="Shape 122"/>
          <p:cNvCxnSpPr/>
          <p:nvPr/>
        </p:nvCxnSpPr>
        <p:spPr>
          <a:xfrm>
            <a:off x="4269939" y="2570550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23" name="Shape 123"/>
          <p:cNvCxnSpPr/>
          <p:nvPr/>
        </p:nvCxnSpPr>
        <p:spPr>
          <a:xfrm>
            <a:off x="6301271" y="2570550"/>
            <a:ext cx="575700" cy="24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124" name="Shape 124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Разработка и внедрение IoT-инноваций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518</Words>
  <PresentationFormat>Экран (16:9)</PresentationFormat>
  <Paragraphs>140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simple-light-2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2</cp:revision>
  <dcterms:modified xsi:type="dcterms:W3CDTF">2016-04-20T07:17:10Z</dcterms:modified>
</cp:coreProperties>
</file>